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61" r:id="rId2"/>
    <p:sldId id="264" r:id="rId3"/>
    <p:sldId id="265" r:id="rId4"/>
    <p:sldId id="266" r:id="rId5"/>
    <p:sldId id="268" r:id="rId6"/>
    <p:sldId id="271" r:id="rId7"/>
    <p:sldId id="270" r:id="rId8"/>
    <p:sldId id="269" r:id="rId9"/>
    <p:sldId id="267" r:id="rId10"/>
    <p:sldId id="272" r:id="rId11"/>
    <p:sldId id="273" r:id="rId12"/>
    <p:sldId id="275" r:id="rId13"/>
    <p:sldId id="274" r:id="rId14"/>
  </p:sldIdLst>
  <p:sldSz cx="9144000" cy="6858000" type="screen4x3"/>
  <p:notesSz cx="6858000" cy="9144000"/>
  <p:embeddedFontLst>
    <p:embeddedFont>
      <p:font typeface="Comic Sans MS" pitchFamily="66" charset="0"/>
      <p:regular r:id="rId15"/>
      <p:bold r:id="rId16"/>
    </p:embeddedFont>
    <p:embeddedFont>
      <p:font typeface="Monotype Corsiva" pitchFamily="66" charset="0"/>
      <p:italic r:id="rId17"/>
    </p:embeddedFon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Arial Black" pitchFamily="34" charset="0"/>
      <p:bold r:id="rId2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70" d="100"/>
          <a:sy n="70" d="100"/>
        </p:scale>
        <p:origin x="-1374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30.12.2018</a:t>
            </a:fld>
            <a:endParaRPr lang="ru-RU"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defRPr>
            </a:lvl1pPr>
            <a:lvl2pPr>
              <a:defRPr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defRPr>
            </a:lvl2pPr>
            <a:lvl3pPr>
              <a:defRPr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defRPr>
            </a:lvl3pPr>
            <a:lvl4pPr>
              <a:defRPr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defRPr>
            </a:lvl4pPr>
            <a:lvl5pPr>
              <a:defRPr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30.12.2018</a:t>
            </a:fld>
            <a:endParaRPr lang="ru-RU"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defRPr>
            </a:lvl1pPr>
            <a:lvl2pPr>
              <a:defRPr sz="240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defRPr>
            </a:lvl2pPr>
            <a:lvl3pPr>
              <a:defRPr sz="200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defRPr>
            </a:lvl3pPr>
            <a:lvl4pPr>
              <a:defRPr sz="180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defRPr>
            </a:lvl4pPr>
            <a:lvl5pPr>
              <a:defRPr sz="180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defRPr>
            </a:lvl1pPr>
            <a:lvl2pPr>
              <a:defRPr sz="240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defRPr>
            </a:lvl2pPr>
            <a:lvl3pPr>
              <a:defRPr sz="200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defRPr>
            </a:lvl3pPr>
            <a:lvl4pPr>
              <a:defRPr sz="180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defRPr>
            </a:lvl4pPr>
            <a:lvl5pPr>
              <a:defRPr sz="180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30.12.2018</a:t>
            </a:fld>
            <a:endParaRPr lang="ru-RU"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30.12.2018</a:t>
            </a:fld>
            <a:endParaRPr lang="ru-RU"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30.12.2018</a:t>
            </a:fld>
            <a:endParaRPr lang="ru-RU"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6" r:id="rId4"/>
    <p:sldLayoutId id="2147483667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zuarikau.osedu2.ru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9592" y="2924944"/>
            <a:ext cx="734481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6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cs typeface="Arial" charset="0"/>
              </a:rPr>
              <a:t>Школьная орбита</a:t>
            </a:r>
            <a:endParaRPr lang="ru-RU" sz="6600" b="1" dirty="0">
              <a:ln w="19050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836712"/>
            <a:ext cx="626469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МБОУ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СОШ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с.Дзуарикау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79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0070C0"/>
                </a:solidFill>
              </a:rPr>
              <a:t>С Наступающим чудесным праздником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2144" y="4525606"/>
            <a:ext cx="496855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1E1E1E"/>
                </a:solidFill>
                <a:latin typeface="Monotype Corsiva" pitchFamily="66" charset="0"/>
              </a:rPr>
              <a:t>Новый </a:t>
            </a:r>
            <a:r>
              <a:rPr lang="ru-RU" sz="1600" dirty="0">
                <a:solidFill>
                  <a:srgbClr val="1E1E1E"/>
                </a:solidFill>
                <a:latin typeface="Monotype Corsiva" pitchFamily="66" charset="0"/>
              </a:rPr>
              <a:t>год всегда приходит с сюрпризами , подарками! Сегодня в Алагире проводился конкурс "Новогодний карнавальный костюм". В номинации «Лучший костюм героя новогоднего мультфильма (видеофильма) или сказочного героя» принимала участие ученица 6 класса </a:t>
            </a:r>
            <a:r>
              <a:rPr lang="ru-RU" sz="1600" dirty="0" err="1">
                <a:solidFill>
                  <a:srgbClr val="1E1E1E"/>
                </a:solidFill>
                <a:latin typeface="Monotype Corsiva" pitchFamily="66" charset="0"/>
              </a:rPr>
              <a:t>Кцоева</a:t>
            </a:r>
            <a:r>
              <a:rPr lang="ru-RU" sz="1600" dirty="0">
                <a:solidFill>
                  <a:srgbClr val="1E1E1E"/>
                </a:solidFill>
                <a:latin typeface="Monotype Corsiva" pitchFamily="66" charset="0"/>
              </a:rPr>
              <a:t> Алина и заняла первое место. В школу она приехала с дипломом I степени и денежным призом. Наряд сопровождался поздравительными открытками.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2952328" cy="51125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299" y="1421712"/>
            <a:ext cx="2160240" cy="31097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421712"/>
            <a:ext cx="2016224" cy="310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777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7054" y="1104469"/>
            <a:ext cx="8568952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endParaRPr lang="ru-RU" sz="1200" kern="1400" spc="25" dirty="0" smtClean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200" kern="1400" spc="25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Говорят</a:t>
            </a:r>
            <a:r>
              <a:rPr lang="ru-RU" sz="1200" kern="1400" spc="25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что жизнь полна сюрпризов. 2018 год был наполнен ими.</a:t>
            </a:r>
            <a:endParaRPr lang="ru-RU" sz="1200" kern="1400" spc="25" dirty="0">
              <a:solidFill>
                <a:srgbClr val="17365D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200" kern="1400" spc="25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 9 по 22 ноября я пребывала Краснодарском крае в Федеральном детском центре «Смена». Путь к нему был сложен. Над тем, чтобы попасть туда, я работала несколько лет: участвовала во всевозможных конкурсах. Самая интересная работа состоялась по проекту «Две матери – одна судьба». Работа была посвящена матери-героине, Барине Темировой, которая отправила на войну 6 сыновей, и ни один из них не вернулся в отчий дом. Результат конкурса - экскурсия по музею братьев Степановых. Тогда мне очень понравился Краснодарский край, но я не могла подумать, что вернусь сюда, тем более попаду в лагерь. </a:t>
            </a:r>
            <a:endParaRPr lang="ru-RU" sz="1200" kern="1400" spc="25" dirty="0">
              <a:solidFill>
                <a:srgbClr val="17365D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200" kern="1400" spc="25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Конкурс был огромный. В «Смену» отправляли только лучших. Результатов я  ждала с нетерпением. Мне хотелось поскорее уехать и познакомится с новыми людьми и узнать много нового. Эти две недели были очень интересными и увлекательными. Я узнала, что такое лепить из глины, рисовать на дощечках, поучаствовала в конкурсе «</a:t>
            </a:r>
            <a:r>
              <a:rPr lang="ru-RU" sz="1200" kern="1400" spc="25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Кинокнига</a:t>
            </a:r>
            <a:r>
              <a:rPr lang="ru-RU" sz="1200" kern="1400" spc="25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», а также познакомилась с писателем г. Краснодар Владимиром Васильевым. Скажу честно, я впервые побывала у моря, и это был незабываемый вид.</a:t>
            </a:r>
            <a:endParaRPr lang="ru-RU" sz="1200" kern="1400" spc="25" dirty="0">
              <a:solidFill>
                <a:srgbClr val="17365D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200" kern="1400" spc="25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Я познакомилась с хорошими людьми, и мне было интересно и приятно проводить время с этими людьми. Мне бы хотелось ещё раз попасть в это замечательное место. </a:t>
            </a:r>
            <a:endParaRPr lang="ru-RU" sz="1200" kern="1400" spc="25" dirty="0">
              <a:solidFill>
                <a:srgbClr val="17365D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200" kern="1400" spc="25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Пользуясь, случаем, хотелось бы поблагодарить директора школы </a:t>
            </a:r>
            <a:r>
              <a:rPr lang="ru-RU" sz="1200" kern="1400" spc="25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Газданову</a:t>
            </a:r>
            <a:r>
              <a:rPr lang="ru-RU" sz="1200" kern="1400" spc="25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Риту </a:t>
            </a:r>
            <a:r>
              <a:rPr lang="ru-RU" sz="1200" kern="1400" spc="25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Кириловну</a:t>
            </a:r>
            <a:r>
              <a:rPr lang="ru-RU" sz="1200" kern="1400" spc="25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а также учителя русского языка и литературы Темирову Симу Муратовну за поддержку, а ещё я хочу поздравить всех с наступающим праздником и пожелать крепкого здоровья огромного счастья, семейного благополучия и исполнения желаний.</a:t>
            </a:r>
            <a:endParaRPr lang="ru-RU" sz="1200" kern="1400" spc="25" dirty="0">
              <a:solidFill>
                <a:srgbClr val="17365D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spcAft>
                <a:spcPts val="0"/>
              </a:spcAft>
              <a:tabLst>
                <a:tab pos="1466850" algn="l"/>
              </a:tabLst>
            </a:pPr>
            <a:r>
              <a:rPr lang="ru-RU" sz="1200" kern="1400" spc="25" dirty="0">
                <a:solidFill>
                  <a:srgbClr val="17365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</a:p>
          <a:p>
            <a:pPr algn="r">
              <a:spcAft>
                <a:spcPts val="0"/>
              </a:spcAft>
              <a:tabLst>
                <a:tab pos="1466850" algn="l"/>
              </a:tabLst>
            </a:pPr>
            <a:r>
              <a:rPr lang="ru-RU" sz="1200" kern="1400" spc="25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Ученица 8 класса </a:t>
            </a:r>
            <a:endParaRPr lang="ru-RU" sz="1200" kern="1400" spc="25" dirty="0">
              <a:solidFill>
                <a:srgbClr val="17365D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r">
              <a:spcAft>
                <a:spcPts val="0"/>
              </a:spcAft>
              <a:tabLst>
                <a:tab pos="1466850" algn="l"/>
              </a:tabLst>
            </a:pPr>
            <a:r>
              <a:rPr lang="ru-RU" sz="1200" kern="1400" spc="25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МБОУ СОШ с.Дзуарикау </a:t>
            </a:r>
            <a:endParaRPr lang="ru-RU" sz="1200" kern="1400" spc="25" dirty="0">
              <a:solidFill>
                <a:srgbClr val="17365D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r">
              <a:spcAft>
                <a:spcPts val="1500"/>
              </a:spcAft>
              <a:tabLst>
                <a:tab pos="1466850" algn="l"/>
              </a:tabLst>
            </a:pPr>
            <a:r>
              <a:rPr lang="ru-RU" sz="1200" kern="1400" spc="25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Дзебоева</a:t>
            </a:r>
            <a:r>
              <a:rPr lang="ru-RU" sz="1200" kern="1400" spc="25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Индира</a:t>
            </a:r>
            <a:endParaRPr lang="ru-RU" sz="1200" kern="1400" spc="25" dirty="0">
              <a:solidFill>
                <a:srgbClr val="17365D"/>
              </a:solidFill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-171400"/>
            <a:ext cx="873649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Несколько дней из жизни восьмиклассницы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0302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23728" y="1628800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WordArt 4"/>
          <p:cNvSpPr>
            <a:spLocks noChangeArrowheads="1" noChangeShapeType="1" noTextEdit="1"/>
          </p:cNvSpPr>
          <p:nvPr/>
        </p:nvSpPr>
        <p:spPr bwMode="auto">
          <a:xfrm>
            <a:off x="1259632" y="264359"/>
            <a:ext cx="5562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3600" i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Цыппурсы</a:t>
            </a:r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б</a:t>
            </a:r>
            <a:r>
              <a:rPr lang="en-US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æ</a:t>
            </a:r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р</a:t>
            </a:r>
            <a:r>
              <a:rPr lang="en-US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æ</a:t>
            </a:r>
            <a:r>
              <a:rPr lang="ru-RU" sz="3600" i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гбон</a:t>
            </a:r>
            <a:endParaRPr lang="ru-RU" sz="36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95536" y="912059"/>
            <a:ext cx="8208912" cy="52629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206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Цыппурс зæронд нымадæй бæрæг кодтой, Ног азмæ ма-иу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къуыри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баззад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уæд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Ирон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адæмы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фыдæлтæ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Цыппурс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нымадтой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Ног азы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размæ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уд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сыгъдæггæнæн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къуырийыл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дардтой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мархо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 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206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Бæрæгбоны-иу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бинонты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хистæртæ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сывæллæтты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кувæндæттæм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акодтой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ноггуырд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лæппуты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тыххæй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сæрмагондæй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арæзтой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куывдтæ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 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206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Цыппурсы-иу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хур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аныгуылд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уæд-иу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алы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хæдзар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дæр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йæ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цуры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скодта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арт.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Иæ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арт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кæмæн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хуыздæр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кæмæн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стырдæр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уый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амондджындæр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Хистæрæй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кæстæрæй-иу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арты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алыварс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æрæмбырд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Фæсивæд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кафыдысты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зарыдысты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сывæллæттæ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арты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сæрты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гæппытæ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кодтой.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Хистæртæ-иу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куывтой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«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Нæ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фыдбылызтæ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арты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басудзæнт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нæ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фыдбылызтæ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фесæфæнт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 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206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Алы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бинонты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дæр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æндыд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цæмæй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сæм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Цыппурсы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«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хорз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къах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кæмæн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ахæм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адæймаг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æрбацæуа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Уæд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цыма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æнæхъæн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аз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амондджын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зæрдæрухс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æнæмаст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æнæфыдбылыз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уыдзысты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цыма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æнæхъæн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аз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дæр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уыцы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æрбацыдæй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аразгæ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афтæ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сæм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каст. 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206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Бæрæгбоны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ницæуыл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ауæрстой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фынгыл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цыдæриддæр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хæрд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нозтæй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æрæвæрæн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уыди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уыдон-иу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æрæвæрдтой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æртæ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æртæдзыхоны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арахъ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бæгæны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...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Бинонты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хистæр-иу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скуывта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цæмæй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æнæхъæн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аз хор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æмæ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фосæфсæст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уой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афæдз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сыл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æнæмаст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æнæфыдбылызæй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ацæуæ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Скуывта-иу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Цыппурсмæ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Нарты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дуаг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дæ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æмæ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нæ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дæ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хорзæх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уæд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баххуыс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нын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кæн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зæгъгæ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 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206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Бинонтæй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хуыздæр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къах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кæмæн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уыд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уый-иу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скъæттыл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æрзылд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æмæ-иу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фосæн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холлаг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радта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Йæ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фæстæ-иу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бинонты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хистæр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бацыд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æмæ-иу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сæ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фосы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Фæлвæрайыл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Тутыр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æмæ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иннæ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зæдтыл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бафæдзæхста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æнæфыдбылыз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куыд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уой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бирæгъты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амæттаг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куыд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никæд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фæуой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сæ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нымæц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фылдæрæй-фылдæр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куыд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кæнæ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206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Куы-иу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æрбарухс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уæд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та-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бинонтæ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сæ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хæдзары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цур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ног арт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скодтой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æмæ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сыхæгтæ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хъæубæстæ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кæрæдзимæ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арфæтæм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цыдысты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Бæрæгбоны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кусын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 ‘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мбæлд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 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206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Цыппурсы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бæрæгбон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цард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ногæй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кæй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базмæлыд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уый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æвдисæн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Хур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зæхмæ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фæхæстæгдæр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цард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йæ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иугæндзон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цыдæй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размæ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цæуы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 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206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Мах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рæстæджы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дæр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Цыппурсы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бæрæгбон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бирæтæ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кæнынц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623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 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191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7" y="0"/>
            <a:ext cx="5976665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1628800"/>
            <a:ext cx="46085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i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Учредитель: </a:t>
            </a:r>
            <a:r>
              <a:rPr lang="ru-RU" sz="2400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sz="2400" i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СОШ с.Дзуарикау</a:t>
            </a:r>
          </a:p>
          <a:p>
            <a:pPr lvl="0"/>
            <a:r>
              <a:rPr lang="ru-RU" sz="2400" i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Редактор: </a:t>
            </a:r>
            <a:r>
              <a:rPr lang="ru-RU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учитель русского языка и литературы </a:t>
            </a:r>
          </a:p>
          <a:p>
            <a:pPr lvl="0"/>
            <a:r>
              <a:rPr lang="ru-RU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Темирова С.М.</a:t>
            </a:r>
          </a:p>
          <a:p>
            <a:pPr lvl="0"/>
            <a:r>
              <a:rPr lang="ru-RU" sz="2400" i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Корреспонденты :</a:t>
            </a:r>
          </a:p>
          <a:p>
            <a:pPr lvl="0"/>
            <a:r>
              <a:rPr lang="ru-RU" sz="24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Дзебоева</a:t>
            </a:r>
            <a:r>
              <a:rPr lang="ru-RU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И.</a:t>
            </a:r>
          </a:p>
          <a:p>
            <a:pPr lvl="0"/>
            <a:r>
              <a:rPr lang="ru-RU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Габулова</a:t>
            </a:r>
            <a:r>
              <a:rPr lang="ru-RU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К.</a:t>
            </a:r>
          </a:p>
          <a:p>
            <a:pPr lvl="0">
              <a:defRPr/>
            </a:pPr>
            <a:r>
              <a:rPr lang="ru-RU" sz="2400" i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адрес</a:t>
            </a:r>
            <a:r>
              <a:rPr lang="ru-RU" sz="2400" i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с.Дзуарикау. </a:t>
            </a:r>
            <a:r>
              <a:rPr lang="ru-RU" sz="2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Ул.Бр.Газдановых</a:t>
            </a:r>
            <a:r>
              <a:rPr lang="ru-RU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11. </a:t>
            </a:r>
          </a:p>
          <a:p>
            <a:pPr lvl="0">
              <a:defRPr/>
            </a:pPr>
            <a:r>
              <a:rPr lang="ru-RU" sz="24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адрес сайта </a:t>
            </a: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www.dzuarikau.osedu2.ru</a:t>
            </a:r>
            <a:endParaRPr lang="ru-RU" sz="24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75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31840" y="404664"/>
            <a:ext cx="430162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92D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 редактора</a:t>
            </a:r>
            <a:endParaRPr lang="ru-RU" sz="5400" b="1" cap="none" spc="50" dirty="0">
              <a:ln w="11430"/>
              <a:solidFill>
                <a:srgbClr val="92D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1628800"/>
            <a:ext cx="62458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Monotype Corsiva" pitchFamily="66" charset="0"/>
              </a:rPr>
              <a:t>2018 год был достаточно продуктивным и интересным: были подъемы, были спады, были радости и были моменты грусти, но это всё остаётся  в старом 2018 году, а 2019 год пусть принесет нам больше здоровья, больше радости, больше везения и больше успеха.</a:t>
            </a:r>
            <a:endParaRPr lang="ru-RU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27784" y="2829129"/>
            <a:ext cx="424847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0070C0"/>
                </a:solidFill>
                <a:latin typeface="Monotype Corsiva" pitchFamily="66" charset="0"/>
              </a:rPr>
              <a:t>Этот светлый Новый год </a:t>
            </a:r>
            <a:endParaRPr lang="ru-RU" sz="1600" dirty="0" smtClean="0">
              <a:solidFill>
                <a:srgbClr val="0070C0"/>
              </a:solidFill>
              <a:latin typeface="Monotype Corsiva" pitchFamily="66" charset="0"/>
            </a:endParaRPr>
          </a:p>
          <a:p>
            <a:pPr algn="ctr"/>
            <a:r>
              <a:rPr lang="ru-RU" sz="1600" dirty="0" smtClean="0">
                <a:solidFill>
                  <a:srgbClr val="0070C0"/>
                </a:solidFill>
                <a:latin typeface="Monotype Corsiva" pitchFamily="66" charset="0"/>
              </a:rPr>
              <a:t>В </a:t>
            </a:r>
            <a:r>
              <a:rPr lang="ru-RU" sz="1600" dirty="0">
                <a:solidFill>
                  <a:srgbClr val="0070C0"/>
                </a:solidFill>
                <a:latin typeface="Monotype Corsiva" pitchFamily="66" charset="0"/>
              </a:rPr>
              <a:t>дом твой гостя приведет – Земляную Свинку </a:t>
            </a:r>
            <a:endParaRPr lang="ru-RU" sz="1600" dirty="0" smtClean="0">
              <a:solidFill>
                <a:srgbClr val="0070C0"/>
              </a:solidFill>
              <a:latin typeface="Monotype Corsiva" pitchFamily="66" charset="0"/>
            </a:endParaRPr>
          </a:p>
          <a:p>
            <a:pPr algn="ctr"/>
            <a:r>
              <a:rPr lang="ru-RU" sz="1600" dirty="0" smtClean="0">
                <a:solidFill>
                  <a:srgbClr val="0070C0"/>
                </a:solidFill>
                <a:latin typeface="Monotype Corsiva" pitchFamily="66" charset="0"/>
              </a:rPr>
              <a:t>С </a:t>
            </a:r>
            <a:r>
              <a:rPr lang="ru-RU" sz="1600" dirty="0">
                <a:solidFill>
                  <a:srgbClr val="0070C0"/>
                </a:solidFill>
                <a:latin typeface="Monotype Corsiva" pitchFamily="66" charset="0"/>
              </a:rPr>
              <a:t>мягонькой щетинкой. </a:t>
            </a:r>
            <a:endParaRPr lang="ru-RU" sz="1600" dirty="0" smtClean="0">
              <a:solidFill>
                <a:srgbClr val="0070C0"/>
              </a:solidFill>
              <a:latin typeface="Monotype Corsiva" pitchFamily="66" charset="0"/>
            </a:endParaRPr>
          </a:p>
          <a:p>
            <a:pPr algn="ctr"/>
            <a:r>
              <a:rPr lang="ru-RU" sz="1600" dirty="0" smtClean="0">
                <a:solidFill>
                  <a:srgbClr val="0070C0"/>
                </a:solidFill>
                <a:latin typeface="Monotype Corsiva" pitchFamily="66" charset="0"/>
              </a:rPr>
              <a:t>Пусть </a:t>
            </a:r>
            <a:r>
              <a:rPr lang="ru-RU" sz="1600" dirty="0">
                <a:solidFill>
                  <a:srgbClr val="0070C0"/>
                </a:solidFill>
                <a:latin typeface="Monotype Corsiva" pitchFamily="66" charset="0"/>
              </a:rPr>
              <a:t>не будет скрягой </a:t>
            </a:r>
            <a:endParaRPr lang="ru-RU" sz="1600" dirty="0" smtClean="0">
              <a:solidFill>
                <a:srgbClr val="0070C0"/>
              </a:solidFill>
              <a:latin typeface="Monotype Corsiva" pitchFamily="66" charset="0"/>
            </a:endParaRPr>
          </a:p>
          <a:p>
            <a:pPr algn="ctr"/>
            <a:r>
              <a:rPr lang="ru-RU" sz="1600" dirty="0" smtClean="0">
                <a:solidFill>
                  <a:srgbClr val="0070C0"/>
                </a:solidFill>
                <a:latin typeface="Monotype Corsiva" pitchFamily="66" charset="0"/>
              </a:rPr>
              <a:t>И </a:t>
            </a:r>
            <a:r>
              <a:rPr lang="ru-RU" sz="1600" dirty="0">
                <a:solidFill>
                  <a:srgbClr val="0070C0"/>
                </a:solidFill>
                <a:latin typeface="Monotype Corsiva" pitchFamily="66" charset="0"/>
              </a:rPr>
              <a:t>подарит благо, </a:t>
            </a:r>
            <a:endParaRPr lang="ru-RU" sz="1600" dirty="0" smtClean="0">
              <a:solidFill>
                <a:srgbClr val="0070C0"/>
              </a:solidFill>
              <a:latin typeface="Monotype Corsiva" pitchFamily="66" charset="0"/>
            </a:endParaRPr>
          </a:p>
          <a:p>
            <a:pPr algn="ctr"/>
            <a:r>
              <a:rPr lang="ru-RU" sz="1600" dirty="0" smtClean="0">
                <a:solidFill>
                  <a:srgbClr val="0070C0"/>
                </a:solidFill>
                <a:latin typeface="Monotype Corsiva" pitchFamily="66" charset="0"/>
              </a:rPr>
              <a:t>И </a:t>
            </a:r>
            <a:r>
              <a:rPr lang="ru-RU" sz="1600" dirty="0">
                <a:solidFill>
                  <a:srgbClr val="0070C0"/>
                </a:solidFill>
                <a:latin typeface="Monotype Corsiva" pitchFamily="66" charset="0"/>
              </a:rPr>
              <a:t>почаще радость, </a:t>
            </a:r>
            <a:endParaRPr lang="ru-RU" sz="1600" dirty="0" smtClean="0">
              <a:solidFill>
                <a:srgbClr val="0070C0"/>
              </a:solidFill>
              <a:latin typeface="Monotype Corsiva" pitchFamily="66" charset="0"/>
            </a:endParaRPr>
          </a:p>
          <a:p>
            <a:pPr algn="ctr"/>
            <a:r>
              <a:rPr lang="ru-RU" sz="1600" dirty="0" smtClean="0">
                <a:solidFill>
                  <a:srgbClr val="0070C0"/>
                </a:solidFill>
                <a:latin typeface="Monotype Corsiva" pitchFamily="66" charset="0"/>
              </a:rPr>
              <a:t>И </a:t>
            </a:r>
            <a:r>
              <a:rPr lang="ru-RU" sz="1600" dirty="0">
                <a:solidFill>
                  <a:srgbClr val="0070C0"/>
                </a:solidFill>
                <a:latin typeface="Monotype Corsiva" pitchFamily="66" charset="0"/>
              </a:rPr>
              <a:t>успехов сладость. </a:t>
            </a:r>
            <a:endParaRPr lang="ru-RU" sz="1600" dirty="0" smtClean="0">
              <a:solidFill>
                <a:srgbClr val="0070C0"/>
              </a:solidFill>
              <a:latin typeface="Monotype Corsiva" pitchFamily="66" charset="0"/>
            </a:endParaRPr>
          </a:p>
          <a:p>
            <a:pPr algn="ctr"/>
            <a:r>
              <a:rPr lang="ru-RU" sz="1600" dirty="0" smtClean="0">
                <a:solidFill>
                  <a:srgbClr val="0070C0"/>
                </a:solidFill>
                <a:latin typeface="Monotype Corsiva" pitchFamily="66" charset="0"/>
              </a:rPr>
              <a:t>Балует </a:t>
            </a:r>
            <a:r>
              <a:rPr lang="ru-RU" sz="1600" dirty="0">
                <a:solidFill>
                  <a:srgbClr val="0070C0"/>
                </a:solidFill>
                <a:latin typeface="Monotype Corsiva" pitchFamily="66" charset="0"/>
              </a:rPr>
              <a:t>вниманьем, </a:t>
            </a:r>
            <a:endParaRPr lang="ru-RU" sz="1600" dirty="0" smtClean="0">
              <a:solidFill>
                <a:srgbClr val="0070C0"/>
              </a:solidFill>
              <a:latin typeface="Monotype Corsiva" pitchFamily="66" charset="0"/>
            </a:endParaRPr>
          </a:p>
          <a:p>
            <a:pPr algn="ctr"/>
            <a:r>
              <a:rPr lang="ru-RU" sz="1600" dirty="0" smtClean="0">
                <a:solidFill>
                  <a:srgbClr val="0070C0"/>
                </a:solidFill>
                <a:latin typeface="Monotype Corsiva" pitchFamily="66" charset="0"/>
              </a:rPr>
              <a:t>Взаимопониманием </a:t>
            </a:r>
          </a:p>
          <a:p>
            <a:pPr algn="ctr"/>
            <a:r>
              <a:rPr lang="ru-RU" sz="1600" dirty="0" smtClean="0">
                <a:solidFill>
                  <a:srgbClr val="0070C0"/>
                </a:solidFill>
                <a:latin typeface="Monotype Corsiva" pitchFamily="66" charset="0"/>
              </a:rPr>
              <a:t>С </a:t>
            </a:r>
            <a:r>
              <a:rPr lang="ru-RU" sz="1600" dirty="0">
                <a:solidFill>
                  <a:srgbClr val="0070C0"/>
                </a:solidFill>
                <a:latin typeface="Monotype Corsiva" pitchFamily="66" charset="0"/>
              </a:rPr>
              <a:t>близкими, друзьями, </a:t>
            </a:r>
            <a:endParaRPr lang="ru-RU" sz="1600" dirty="0" smtClean="0">
              <a:solidFill>
                <a:srgbClr val="0070C0"/>
              </a:solidFill>
              <a:latin typeface="Monotype Corsiva" pitchFamily="66" charset="0"/>
            </a:endParaRPr>
          </a:p>
          <a:p>
            <a:pPr algn="ctr"/>
            <a:r>
              <a:rPr lang="ru-RU" sz="1600" dirty="0" smtClean="0">
                <a:solidFill>
                  <a:srgbClr val="0070C0"/>
                </a:solidFill>
                <a:latin typeface="Monotype Corsiva" pitchFamily="66" charset="0"/>
              </a:rPr>
              <a:t>Добрыми </a:t>
            </a:r>
            <a:r>
              <a:rPr lang="ru-RU" sz="1600" dirty="0">
                <a:solidFill>
                  <a:srgbClr val="0070C0"/>
                </a:solidFill>
                <a:latin typeface="Monotype Corsiva" pitchFamily="66" charset="0"/>
              </a:rPr>
              <a:t>вестями. </a:t>
            </a:r>
            <a:endParaRPr lang="ru-RU" sz="1600" dirty="0" smtClean="0">
              <a:solidFill>
                <a:srgbClr val="0070C0"/>
              </a:solidFill>
              <a:latin typeface="Monotype Corsiva" pitchFamily="66" charset="0"/>
            </a:endParaRPr>
          </a:p>
          <a:p>
            <a:pPr algn="ctr"/>
            <a:r>
              <a:rPr lang="ru-RU" sz="1600" dirty="0" smtClean="0">
                <a:solidFill>
                  <a:srgbClr val="0070C0"/>
                </a:solidFill>
                <a:latin typeface="Monotype Corsiva" pitchFamily="66" charset="0"/>
              </a:rPr>
              <a:t>Пусть </a:t>
            </a:r>
            <a:r>
              <a:rPr lang="ru-RU" sz="1600" dirty="0">
                <a:solidFill>
                  <a:srgbClr val="0070C0"/>
                </a:solidFill>
                <a:latin typeface="Monotype Corsiva" pitchFamily="66" charset="0"/>
              </a:rPr>
              <a:t>будет счастливым, </a:t>
            </a:r>
            <a:endParaRPr lang="ru-RU" sz="1600" dirty="0" smtClean="0">
              <a:solidFill>
                <a:srgbClr val="0070C0"/>
              </a:solidFill>
              <a:latin typeface="Monotype Corsiva" pitchFamily="66" charset="0"/>
            </a:endParaRPr>
          </a:p>
          <a:p>
            <a:pPr algn="ctr"/>
            <a:r>
              <a:rPr lang="ru-RU" sz="1600" dirty="0" smtClean="0">
                <a:solidFill>
                  <a:srgbClr val="0070C0"/>
                </a:solidFill>
                <a:latin typeface="Monotype Corsiva" pitchFamily="66" charset="0"/>
              </a:rPr>
              <a:t>Добрым</a:t>
            </a:r>
            <a:r>
              <a:rPr lang="ru-RU" sz="1600" dirty="0">
                <a:solidFill>
                  <a:srgbClr val="0070C0"/>
                </a:solidFill>
                <a:latin typeface="Monotype Corsiva" pitchFamily="66" charset="0"/>
              </a:rPr>
              <a:t>, справедливым, </a:t>
            </a:r>
            <a:endParaRPr lang="ru-RU" sz="1600" dirty="0" smtClean="0">
              <a:solidFill>
                <a:srgbClr val="0070C0"/>
              </a:solidFill>
              <a:latin typeface="Monotype Corsiva" pitchFamily="66" charset="0"/>
            </a:endParaRPr>
          </a:p>
          <a:p>
            <a:pPr algn="ctr"/>
            <a:r>
              <a:rPr lang="ru-RU" sz="1600" dirty="0" smtClean="0">
                <a:solidFill>
                  <a:srgbClr val="0070C0"/>
                </a:solidFill>
                <a:latin typeface="Monotype Corsiva" pitchFamily="66" charset="0"/>
              </a:rPr>
              <a:t>Успешным</a:t>
            </a:r>
            <a:r>
              <a:rPr lang="ru-RU" sz="1600" dirty="0">
                <a:solidFill>
                  <a:srgbClr val="0070C0"/>
                </a:solidFill>
                <a:latin typeface="Monotype Corsiva" pitchFamily="66" charset="0"/>
              </a:rPr>
              <a:t>, креативным, </a:t>
            </a:r>
            <a:endParaRPr lang="ru-RU" sz="1600" dirty="0" smtClean="0">
              <a:solidFill>
                <a:srgbClr val="0070C0"/>
              </a:solidFill>
              <a:latin typeface="Monotype Corsiva" pitchFamily="66" charset="0"/>
            </a:endParaRPr>
          </a:p>
          <a:p>
            <a:pPr algn="ctr"/>
            <a:r>
              <a:rPr lang="ru-RU" sz="1600" dirty="0" smtClean="0">
                <a:solidFill>
                  <a:srgbClr val="0070C0"/>
                </a:solidFill>
                <a:latin typeface="Monotype Corsiva" pitchFamily="66" charset="0"/>
              </a:rPr>
              <a:t>Светлым</a:t>
            </a:r>
            <a:r>
              <a:rPr lang="ru-RU" sz="1600" dirty="0">
                <a:solidFill>
                  <a:srgbClr val="0070C0"/>
                </a:solidFill>
                <a:latin typeface="Monotype Corsiva" pitchFamily="66" charset="0"/>
              </a:rPr>
              <a:t>, позитивным</a:t>
            </a:r>
            <a:r>
              <a:rPr lang="ru-RU" sz="1600" dirty="0" smtClean="0">
                <a:solidFill>
                  <a:srgbClr val="0070C0"/>
                </a:solidFill>
                <a:latin typeface="Monotype Corsiva" pitchFamily="66" charset="0"/>
              </a:rPr>
              <a:t>…</a:t>
            </a:r>
            <a:endParaRPr lang="ru-RU" sz="1600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02293">
            <a:off x="1214354" y="2924944"/>
            <a:ext cx="1674731" cy="171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1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194750" cy="2213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2924944"/>
            <a:ext cx="64807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День информатики в России традиционно отмечается 4 декабря с 1948 года. По инициативе районного методического объединения был проведен конкурс электронных газет. Активное участие в этом конкурсе приняли ученики 8 класса: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Тохтиев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Тотраз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Габулова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Кристина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Дзебоева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Индира.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Ребята заняли 3 место.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Поздравляем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всех причастных с Днем Информатики России. Мы живем в мире нулей и единиц, мире, где технологии окружают нас каждую секунду. Пусть же это чудо никогда не становится унылой рутиной, а вы, те, кто причастен к технологическому прогрессу, программированию, информатике и всем смежным отраслям, делаете этот мир лучше каждый день и каждый час.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67744" y="404664"/>
            <a:ext cx="5760640" cy="172819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 Днем </a:t>
            </a:r>
          </a:p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информатики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1478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1448222"/>
            <a:ext cx="37444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школе прошел единый классный час, посвященный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«Дню Героя Отечества».  Ребята нарисовали рисунки, рассказали стихи, просмотрели презентацию об истории праздника, военных наградах, о подвигах, отваге и мужестве людей. Главной целью классного часа стало расширение знаний у учеников о героических страницах истории нашего Отечества, воспитании патриотизма, чувства гордости и уважения к историческому прошлому Родины.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6" r="10565"/>
          <a:stretch/>
        </p:blipFill>
        <p:spPr>
          <a:xfrm>
            <a:off x="4644008" y="1448222"/>
            <a:ext cx="3717780" cy="24277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882826"/>
            <a:ext cx="3717780" cy="26235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11983" y="404664"/>
            <a:ext cx="70640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День Героев Отечества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7995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400" y="557808"/>
            <a:ext cx="8229600" cy="1143000"/>
          </a:xfrm>
        </p:spPr>
        <p:txBody>
          <a:bodyPr/>
          <a:lstStyle/>
          <a:p>
            <a:r>
              <a:rPr lang="ru-RU" sz="6000" dirty="0" smtClean="0"/>
              <a:t>Памятная дата</a:t>
            </a:r>
            <a:endParaRPr lang="ru-RU" sz="6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700808"/>
            <a:ext cx="80060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 декабря - памятная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дата России. ... Этой замечательной дате и посвящены: выставка - стенд «ОСЕТИИ  РАТНЫЕ  ГЕРОИ» и  книжная выставка «Герои Отечества», оформленные  школьной  библиотекой.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5" t="2958" r="24138" b="23906"/>
          <a:stretch/>
        </p:blipFill>
        <p:spPr>
          <a:xfrm>
            <a:off x="539552" y="2624138"/>
            <a:ext cx="5369641" cy="38983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7"/>
          <a:stretch/>
        </p:blipFill>
        <p:spPr>
          <a:xfrm>
            <a:off x="6012160" y="2624138"/>
            <a:ext cx="2370562" cy="397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089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92696" y="1484784"/>
            <a:ext cx="50405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Конституция - основной закон страны - 12 декабря 2018 г.12 декабря для 5-11 классов нашей школы прошли мини - лекции с презентацией посвященные Дню Конституции.  Целью данных выступлений было формирование у учащихся понимания сущности и значения  Конституции РФ, воспитания чувства уважения к историческому прошлому своего народа, к своей Родине.  В заключение ученик 5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класса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Джигкаев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А. прочитал стихи о Конституции. Каждый из ребят получил информационную закладку " Конституция  - основной закон государства"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которые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были подготовлены библиотекарем школы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Хаутовой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М.Т.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63888" y="4593265"/>
            <a:ext cx="51480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декабря с целью гражданского воспитания в День Конституции РФ во 2 классе прошел классный час, на котором  школьники познакомились с символами государства, рассказали стихи о Родине, нарисовали рисунки «Я  рисую свои права».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621141"/>
            <a:ext cx="3400588" cy="277427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83568" y="476672"/>
            <a:ext cx="78687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День конституции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912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55776" y="2636912"/>
            <a:ext cx="6174432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Всероссийская образовательная акция «Урок Цифры» - 11 декабря 2018 г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С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 по 9 декабря 2018 г. в образовательных организациях республики прошла всероссийская образовательная акция «Урок Цифры». Первый всероссийский «Урок Цифры» продолжает традиции акции «Час кода» и улучшает её образовательный эффект за счёт нескольких уроков на протяжении учебного года. Это всемирное движение запустили в 2013 году братья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Хади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и Али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Партови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чтобы научить людей программированию. Они предложили людям потратить всего один час, чтобы узнать, как писать программный код. В рамках акции прошли тематические уроки по информатике для обучающихся 5 - 11 классов, направленные на повышение интереса школьников к изучению информатики и программирования, развития у них ключевых компетенций цифровой экономики, а также их профориентацию в сфере информационных технологий.  Учебные материалы разработаны лучшими компаниями цифровой экономики страны при поддержке Министерства просвещения Российской Федерации, помогая ученикам не только узнавать новое о мире информационных технологий, но и ориентироваться в престижных профессиях будущего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25220" y="484757"/>
            <a:ext cx="562846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  <a:cs typeface="Times New Roman" pitchFamily="18" charset="0"/>
              </a:rPr>
              <a:t>Всероссийская акция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  <a:cs typeface="Times New Roman" pitchFamily="18" charset="0"/>
              </a:rPr>
              <a:t> «Урок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Monotype Corsiva" pitchFamily="66" charset="0"/>
                <a:cs typeface="Times New Roman" pitchFamily="18" charset="0"/>
              </a:rPr>
              <a:t> цифры» 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Monotype Corsiva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020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67726" y="4077072"/>
            <a:ext cx="61087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Уроки финансовой грамотности - 22 декабря 2018 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22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декабря закончилась осенняя сессия онлайн уроков финансовой грамотности. Организатор Проекта – Центральный банк РФ. Учащихся 9-11 классов с большим интересом послушали эти уроки, активно задавали и  отвечали на вопросы  в  чате. Большое спасибо организаторам урока  за интересную и полезную информацию.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8280920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096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Честь- внешняя совесть…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83768" y="5013176"/>
            <a:ext cx="61926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декабре прошел конкурс исследовательских работ «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Зонады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фидан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». В нем приняла участие и наша школа. С заслуженным дипломом 2 степени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приехала ученица 8 класса 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Габулова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Кристина, которая  написала работу по очень актуальному вопросу: «Честь- внешняя совесть».</a:t>
            </a:r>
            <a:endParaRPr lang="ru-RU" sz="2000" b="0" i="0" u="none" strike="noStrike" dirty="0">
              <a:solidFill>
                <a:srgbClr val="1E1E1E"/>
              </a:solidFill>
              <a:effectLst/>
              <a:latin typeface="Monotype Corsiva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397" y="1538360"/>
            <a:ext cx="3432059" cy="34320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95873"/>
            <a:ext cx="3871908" cy="371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114153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32423"/>
      </a:hlink>
      <a:folHlink>
        <a:srgbClr val="632423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1167</Words>
  <Application>Microsoft Office PowerPoint</Application>
  <PresentationFormat>Экран (4:3)</PresentationFormat>
  <Paragraphs>68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Comic Sans MS</vt:lpstr>
      <vt:lpstr>Monotype Corsiva</vt:lpstr>
      <vt:lpstr>Calibri</vt:lpstr>
      <vt:lpstr>Times New Roman</vt:lpstr>
      <vt:lpstr>Arial Black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Памятная дата</vt:lpstr>
      <vt:lpstr>Презентация PowerPoint</vt:lpstr>
      <vt:lpstr>Презентация PowerPoint</vt:lpstr>
      <vt:lpstr>Презентация PowerPoint</vt:lpstr>
      <vt:lpstr>Честь- внешняя совесть…</vt:lpstr>
      <vt:lpstr>С Наступающим чудесным праздником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Рамки</dc:title>
  <dc:creator>Фокина Лидия Петровна</dc:creator>
  <cp:keywords>Шаблон презентации</cp:keywords>
  <cp:lastModifiedBy>User</cp:lastModifiedBy>
  <cp:revision>52</cp:revision>
  <dcterms:created xsi:type="dcterms:W3CDTF">2014-07-06T18:18:01Z</dcterms:created>
  <dcterms:modified xsi:type="dcterms:W3CDTF">2018-12-30T12:26:57Z</dcterms:modified>
</cp:coreProperties>
</file>